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4"/>
  </p:normalViewPr>
  <p:slideViewPr>
    <p:cSldViewPr snapToGrid="0" snapToObjects="1">
      <p:cViewPr varScale="1">
        <p:scale>
          <a:sx n="84" d="100"/>
          <a:sy n="84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1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78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6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3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none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7772870" cy="3424107"/>
          </a:xfrm>
        </p:spPr>
        <p:txBody>
          <a:bodyPr>
            <a:normAutofit/>
          </a:bodyPr>
          <a:lstStyle>
            <a:lvl1pPr marL="228600" indent="-228600">
              <a:buFont typeface="Courier New" charset="0"/>
              <a:buChar char="o"/>
              <a:defRPr sz="2800" cap="none"/>
            </a:lvl1pPr>
            <a:lvl2pPr>
              <a:defRPr sz="2800" cap="none"/>
            </a:lvl2pPr>
            <a:lvl3pPr>
              <a:defRPr sz="2800" cap="none"/>
            </a:lvl3pPr>
            <a:lvl4pPr>
              <a:defRPr sz="2800" cap="none"/>
            </a:lvl4pPr>
            <a:lvl5pPr>
              <a:defRPr sz="2800" cap="none"/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3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5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AEF17A-65B1-AD49-80A2-3D063E7DA7FD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0E785E-FC29-A248-AB07-64ED1831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4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4213" y="4063762"/>
            <a:ext cx="26955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+mj-lt"/>
                <a:ea typeface="+mj-ea"/>
                <a:cs typeface="+mj-cs"/>
              </a:rPr>
              <a:t>Simon</a:t>
            </a:r>
            <a:r>
              <a:rPr lang="en-US" sz="1350" dirty="0"/>
              <a:t> </a:t>
            </a:r>
            <a:r>
              <a:rPr lang="en-US" sz="2700" b="1" dirty="0">
                <a:latin typeface="+mj-lt"/>
                <a:ea typeface="+mj-ea"/>
                <a:cs typeface="+mj-cs"/>
              </a:rPr>
              <a:t>Hudson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544256"/>
            <a:ext cx="8636000" cy="1436230"/>
          </a:xfrm>
        </p:spPr>
        <p:txBody>
          <a:bodyPr>
            <a:normAutofit fontScale="90000"/>
          </a:bodyPr>
          <a:lstStyle/>
          <a:p>
            <a:r>
              <a:rPr lang="en-CA" dirty="0"/>
              <a:t>Chapter </a:t>
            </a:r>
            <a:r>
              <a:rPr lang="en-CA" dirty="0" smtClean="0"/>
              <a:t>10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CA" dirty="0" smtClean="0"/>
              <a:t>The </a:t>
            </a:r>
            <a:r>
              <a:rPr lang="en-CA" dirty="0"/>
              <a:t>Economic, Social and Environmental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CA" dirty="0" smtClean="0"/>
              <a:t>Impacts of </a:t>
            </a:r>
            <a:r>
              <a:rPr lang="en-CA" dirty="0"/>
              <a:t>Winter Sport Tourism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18" y="1405994"/>
            <a:ext cx="5004819" cy="545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Doxey’s</a:t>
            </a:r>
            <a:r>
              <a:rPr lang="en-CA" dirty="0"/>
              <a:t> Index of Irritation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273575"/>
              </p:ext>
            </p:extLst>
          </p:nvPr>
        </p:nvGraphicFramePr>
        <p:xfrm>
          <a:off x="1181100" y="1917699"/>
          <a:ext cx="7137400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3568700"/>
                <a:gridCol w="3568700"/>
              </a:tblGrid>
              <a:tr h="225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Stages of Development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Residents Attitudes Towards Tourism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58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Euphoria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Initial phase of development, visitors and developers welcome, little planning or control mechanism.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Apathy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Visitors taken for granted, contacts between residents and outsiders more formal (commercial), planning concerned mostly with marketing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5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Annoyance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Saturation points approached, residents have misgivings about tourism industry, policymakers attempt solutions via increasing infrastructure rather than limiting growth.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5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Antagonism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Irritations openly expressed, visitors seen as cause of all problems, planning now remedial but promotion increased to offset deteriorating reputation of destination.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49800" y="6306819"/>
            <a:ext cx="426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effectLst/>
                <a:latin typeface="Times New Roman" charset="0"/>
                <a:ea typeface="Calibri" charset="0"/>
              </a:rPr>
              <a:t>Source: Adapted from </a:t>
            </a:r>
            <a:r>
              <a:rPr lang="en-CA" dirty="0" err="1" smtClean="0">
                <a:effectLst/>
                <a:latin typeface="Times New Roman" charset="0"/>
                <a:ea typeface="Calibri" charset="0"/>
              </a:rPr>
              <a:t>Doxey</a:t>
            </a:r>
            <a:r>
              <a:rPr lang="en-CA" dirty="0" smtClean="0">
                <a:effectLst/>
                <a:latin typeface="Times New Roman" charset="0"/>
                <a:ea typeface="Calibri" charset="0"/>
              </a:rPr>
              <a:t>, 1976, p. 26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Host attitudinal/behavioral responses to tourist activity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82" y="1943100"/>
            <a:ext cx="6262418" cy="4339314"/>
          </a:xfrm>
        </p:spPr>
      </p:pic>
      <p:sp>
        <p:nvSpPr>
          <p:cNvPr id="9" name="Rectangle 8"/>
          <p:cNvSpPr/>
          <p:nvPr/>
        </p:nvSpPr>
        <p:spPr>
          <a:xfrm>
            <a:off x="4000500" y="6422114"/>
            <a:ext cx="514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effectLst/>
                <a:latin typeface="Times New Roman" charset="0"/>
                <a:ea typeface="Calibri" charset="0"/>
              </a:rPr>
              <a:t>Source: Adapted from Wall &amp; Mathieson, 2006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3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Profile </a:t>
            </a:r>
            <a:r>
              <a:rPr lang="en-US" dirty="0"/>
              <a:t/>
            </a:r>
            <a:br>
              <a:rPr lang="en-US" dirty="0"/>
            </a:br>
            <a:r>
              <a:rPr lang="en-CA" dirty="0"/>
              <a:t>Keeping Whistler wild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8632" y="2011493"/>
            <a:ext cx="4331168" cy="4668707"/>
          </a:xfrm>
        </p:spPr>
        <p:txBody>
          <a:bodyPr>
            <a:noAutofit/>
          </a:bodyPr>
          <a:lstStyle/>
          <a:p>
            <a:r>
              <a:rPr lang="en-US" sz="2400" dirty="0"/>
              <a:t>Whistler </a:t>
            </a:r>
            <a:r>
              <a:rPr lang="en-US" sz="2400" dirty="0" smtClean="0"/>
              <a:t>Blackcomb‘s sustainability</a:t>
            </a:r>
            <a:endParaRPr lang="zh-CN" altLang="en-US" sz="2400" dirty="0" smtClean="0"/>
          </a:p>
          <a:p>
            <a:pPr lvl="1"/>
            <a:r>
              <a:rPr lang="en-CA" sz="2400" dirty="0"/>
              <a:t>as close to zero footprint as </a:t>
            </a:r>
            <a:r>
              <a:rPr lang="en-CA" sz="2400" dirty="0" smtClean="0"/>
              <a:t>possible</a:t>
            </a:r>
            <a:endParaRPr lang="zh-CN" altLang="en-US" sz="2400" dirty="0" smtClean="0"/>
          </a:p>
          <a:p>
            <a:pPr lvl="1"/>
            <a:r>
              <a:rPr lang="en-CA" sz="2400" dirty="0"/>
              <a:t>building </a:t>
            </a:r>
            <a:r>
              <a:rPr lang="en-CA" sz="2400" dirty="0" smtClean="0"/>
              <a:t>partnerships</a:t>
            </a:r>
            <a:endParaRPr lang="zh-CN" altLang="en-US" sz="2400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sz="2400" dirty="0"/>
              <a:t>Other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programs</a:t>
            </a:r>
            <a:endParaRPr lang="zh-CN" altLang="en-US" sz="2400" dirty="0" smtClean="0"/>
          </a:p>
          <a:p>
            <a:pPr marL="685800" lvl="2">
              <a:spcBef>
                <a:spcPts val="1000"/>
              </a:spcBef>
              <a:buFont typeface="Courier New" charset="0"/>
              <a:buChar char="o"/>
            </a:pPr>
            <a:r>
              <a:rPr lang="en-CA" sz="2400" dirty="0" smtClean="0"/>
              <a:t>wide </a:t>
            </a:r>
            <a:r>
              <a:rPr lang="en-CA" sz="2400" dirty="0"/>
              <a:t>scale recycling, organic waste composting, reduction of single use </a:t>
            </a:r>
            <a:r>
              <a:rPr lang="en-CA" sz="2400" dirty="0" smtClean="0"/>
              <a:t>cups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214695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67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Environmental impacts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8001470" cy="3424107"/>
          </a:xfrm>
        </p:spPr>
        <p:txBody>
          <a:bodyPr/>
          <a:lstStyle/>
          <a:p>
            <a:r>
              <a:rPr lang="en-US" altLang="zh-CN" dirty="0"/>
              <a:t>D</a:t>
            </a:r>
            <a:r>
              <a:rPr lang="en-CA" dirty="0" err="1" smtClean="0"/>
              <a:t>evelopment</a:t>
            </a:r>
            <a:r>
              <a:rPr lang="en-CA" dirty="0" smtClean="0"/>
              <a:t> </a:t>
            </a:r>
            <a:r>
              <a:rPr lang="en-CA" dirty="0"/>
              <a:t>of higher </a:t>
            </a:r>
            <a:r>
              <a:rPr lang="en-CA" dirty="0" smtClean="0"/>
              <a:t>resorts</a:t>
            </a:r>
            <a:endParaRPr lang="zh-CN" altLang="en-US" dirty="0" smtClean="0"/>
          </a:p>
          <a:p>
            <a:r>
              <a:rPr lang="en-US" altLang="zh-CN" dirty="0"/>
              <a:t>C</a:t>
            </a:r>
            <a:r>
              <a:rPr lang="en-CA" dirty="0" err="1" smtClean="0"/>
              <a:t>onstruction</a:t>
            </a:r>
            <a:r>
              <a:rPr lang="en-CA" dirty="0" smtClean="0"/>
              <a:t> </a:t>
            </a:r>
            <a:r>
              <a:rPr lang="en-CA" dirty="0"/>
              <a:t>and enlargement of ski </a:t>
            </a:r>
            <a:r>
              <a:rPr lang="en-CA" dirty="0" smtClean="0"/>
              <a:t>resorts</a:t>
            </a:r>
            <a:endParaRPr lang="zh-CN" altLang="en-US" dirty="0" smtClean="0"/>
          </a:p>
          <a:p>
            <a:r>
              <a:rPr lang="en-US" altLang="zh-CN" dirty="0"/>
              <a:t>O</a:t>
            </a:r>
            <a:r>
              <a:rPr lang="en-CA" dirty="0" err="1" smtClean="0"/>
              <a:t>pposition</a:t>
            </a:r>
            <a:r>
              <a:rPr lang="en-CA" dirty="0" smtClean="0"/>
              <a:t> </a:t>
            </a:r>
            <a:r>
              <a:rPr lang="en-CA" dirty="0"/>
              <a:t>to ski resort expansion and </a:t>
            </a:r>
            <a:r>
              <a:rPr lang="en-CA" dirty="0" smtClean="0"/>
              <a:t>development</a:t>
            </a:r>
            <a:endParaRPr lang="zh-CN" altLang="en-US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CA" dirty="0" smtClean="0"/>
              <a:t>conceptual </a:t>
            </a:r>
            <a:r>
              <a:rPr lang="en-CA" dirty="0"/>
              <a:t>model for corporate greening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impact of climate change on winter sport tourism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M</a:t>
            </a:r>
            <a:r>
              <a:rPr lang="en-CA" dirty="0" err="1" smtClean="0"/>
              <a:t>ethodologies</a:t>
            </a:r>
            <a:r>
              <a:rPr lang="en-CA" dirty="0" smtClean="0"/>
              <a:t> used </a:t>
            </a:r>
            <a:r>
              <a:rPr lang="en-CA" dirty="0"/>
              <a:t>to predict the effects of climate change on winter </a:t>
            </a:r>
            <a:r>
              <a:rPr lang="en-CA" dirty="0" smtClean="0"/>
              <a:t>sports</a:t>
            </a:r>
            <a:endParaRPr lang="zh-CN" altLang="en-US" dirty="0" smtClean="0"/>
          </a:p>
          <a:p>
            <a:r>
              <a:rPr lang="en-US" altLang="zh-CN" dirty="0"/>
              <a:t>Q</a:t>
            </a:r>
            <a:r>
              <a:rPr lang="en-CA" dirty="0" err="1" smtClean="0"/>
              <a:t>uestioned</a:t>
            </a:r>
            <a:r>
              <a:rPr lang="en-CA" dirty="0" smtClean="0"/>
              <a:t> </a:t>
            </a:r>
            <a:r>
              <a:rPr lang="en-CA" dirty="0"/>
              <a:t>key stakeholders about their perceptions related to climate </a:t>
            </a:r>
            <a:r>
              <a:rPr lang="en-CA" dirty="0" smtClean="0"/>
              <a:t>change</a:t>
            </a:r>
            <a:endParaRPr lang="zh-CN" altLang="en-US" dirty="0" smtClean="0"/>
          </a:p>
          <a:p>
            <a:r>
              <a:rPr lang="en-US" altLang="zh-CN" dirty="0"/>
              <a:t>F</a:t>
            </a:r>
            <a:r>
              <a:rPr lang="en-CA" dirty="0" err="1" smtClean="0"/>
              <a:t>riendly</a:t>
            </a:r>
            <a:r>
              <a:rPr lang="en-CA" dirty="0" smtClean="0"/>
              <a:t> </a:t>
            </a:r>
            <a:r>
              <a:rPr lang="en-CA" dirty="0"/>
              <a:t>policies and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9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study </a:t>
            </a:r>
            <a:r>
              <a:rPr lang="en-US" dirty="0"/>
              <a:t/>
            </a:r>
            <a:br>
              <a:rPr lang="en-US" dirty="0"/>
            </a:br>
            <a:r>
              <a:rPr lang="en-CA" dirty="0"/>
              <a:t>Recycling snow ‘Down Under’ 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7030" y="2571534"/>
            <a:ext cx="4077170" cy="3894007"/>
          </a:xfrm>
        </p:spPr>
        <p:txBody>
          <a:bodyPr/>
          <a:lstStyle/>
          <a:p>
            <a:r>
              <a:rPr lang="en-US" dirty="0"/>
              <a:t>Mt </a:t>
            </a:r>
            <a:r>
              <a:rPr lang="en-US" dirty="0" err="1"/>
              <a:t>Buller</a:t>
            </a:r>
            <a:r>
              <a:rPr lang="en-US" dirty="0"/>
              <a:t> and Mt </a:t>
            </a:r>
            <a:r>
              <a:rPr lang="en-US" dirty="0" err="1"/>
              <a:t>Stirling</a:t>
            </a:r>
            <a:r>
              <a:rPr lang="en-US" dirty="0"/>
              <a:t> </a:t>
            </a:r>
            <a:r>
              <a:rPr lang="en-US" dirty="0" smtClean="0"/>
              <a:t>ski</a:t>
            </a:r>
            <a:r>
              <a:rPr lang="zh-CN" altLang="en-US" dirty="0" smtClean="0"/>
              <a:t> </a:t>
            </a:r>
            <a:r>
              <a:rPr lang="en-US" altLang="zh-CN" dirty="0"/>
              <a:t>in eco-tourism </a:t>
            </a:r>
            <a:endParaRPr lang="zh-CN" altLang="en-US" dirty="0" smtClean="0"/>
          </a:p>
          <a:p>
            <a:r>
              <a:rPr lang="en-CA" dirty="0"/>
              <a:t>issue of producing artificial snow to bolster natural snowfalls.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48" y="2571534"/>
            <a:ext cx="4895852" cy="32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3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Topic</a:t>
            </a:r>
            <a:r>
              <a:rPr lang="zh-CN" altLang="en-US" dirty="0" smtClean="0"/>
              <a:t> </a:t>
            </a:r>
            <a:r>
              <a:rPr lang="en-US" altLang="zh-CN" dirty="0" smtClean="0"/>
              <a:t>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Impacts of winter sport tourism</a:t>
            </a:r>
            <a:endParaRPr lang="en-US" dirty="0"/>
          </a:p>
          <a:p>
            <a:r>
              <a:rPr lang="en-CA" dirty="0"/>
              <a:t>Economic impacts</a:t>
            </a:r>
            <a:endParaRPr lang="en-US" dirty="0"/>
          </a:p>
          <a:p>
            <a:r>
              <a:rPr lang="en-CA" dirty="0"/>
              <a:t>Social impacts</a:t>
            </a:r>
            <a:endParaRPr lang="en-US" dirty="0"/>
          </a:p>
          <a:p>
            <a:r>
              <a:rPr lang="en-CA" dirty="0"/>
              <a:t>Environmental impacts	</a:t>
            </a:r>
            <a:endParaRPr lang="en-US" dirty="0"/>
          </a:p>
          <a:p>
            <a:r>
              <a:rPr lang="en-CA" dirty="0"/>
              <a:t>The impact of climate change on winter sport tourism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6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Spotlight - Dave Butler: A </a:t>
            </a:r>
            <a:r>
              <a:rPr lang="en-CA" dirty="0" err="1"/>
              <a:t>heli</a:t>
            </a:r>
            <a:r>
              <a:rPr lang="en-CA" dirty="0"/>
              <a:t> of a job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9900" y="2095500"/>
            <a:ext cx="5143500" cy="4432299"/>
          </a:xfrm>
        </p:spPr>
        <p:txBody>
          <a:bodyPr>
            <a:noAutofit/>
          </a:bodyPr>
          <a:lstStyle/>
          <a:p>
            <a:r>
              <a:rPr lang="en-CA" sz="2400" dirty="0" err="1"/>
              <a:t>Heli</a:t>
            </a:r>
            <a:r>
              <a:rPr lang="en-CA" sz="2400" dirty="0"/>
              <a:t>-tourism</a:t>
            </a:r>
            <a:endParaRPr lang="zh-CN" altLang="en-US" sz="2400" dirty="0"/>
          </a:p>
          <a:p>
            <a:pPr lvl="1"/>
            <a:r>
              <a:rPr lang="en-CA" sz="2400" dirty="0"/>
              <a:t>negative environmental impacts</a:t>
            </a:r>
            <a:endParaRPr lang="zh-CN" altLang="en-US" sz="2400" dirty="0"/>
          </a:p>
          <a:p>
            <a:r>
              <a:rPr lang="en-CA" sz="2400" dirty="0"/>
              <a:t>Canadian Mountain Holiday</a:t>
            </a:r>
            <a:r>
              <a:rPr lang="en-US" altLang="zh-CN" sz="2400" dirty="0"/>
              <a:t>s</a:t>
            </a:r>
            <a:endParaRPr lang="zh-CN" altLang="en-US" sz="2400" dirty="0"/>
          </a:p>
          <a:p>
            <a:pPr lvl="1"/>
            <a:r>
              <a:rPr lang="en-CA" sz="2400" dirty="0"/>
              <a:t>commitment to the environment</a:t>
            </a:r>
            <a:endParaRPr lang="zh-CN" altLang="en-US" sz="2400" dirty="0"/>
          </a:p>
          <a:p>
            <a:pPr lvl="1"/>
            <a:r>
              <a:rPr lang="en-CA" sz="2400" dirty="0"/>
              <a:t>responsibility and social/cultural stewardship</a:t>
            </a:r>
            <a:endParaRPr lang="zh-CN" altLang="en-US" sz="2400" dirty="0"/>
          </a:p>
          <a:p>
            <a:pPr lvl="1"/>
            <a:r>
              <a:rPr lang="en-CA" sz="2400" dirty="0"/>
              <a:t>increase energy efficiency</a:t>
            </a:r>
            <a:endParaRPr lang="zh-CN" altLang="en-US" sz="2400" dirty="0"/>
          </a:p>
          <a:p>
            <a:pPr lvl="1"/>
            <a:r>
              <a:rPr lang="en-CA" sz="2400" dirty="0"/>
              <a:t>w</a:t>
            </a:r>
            <a:r>
              <a:rPr lang="en-CA" sz="2400" dirty="0" smtClean="0"/>
              <a:t>aste </a:t>
            </a:r>
            <a:r>
              <a:rPr lang="en-CA" sz="2400" dirty="0"/>
              <a:t>reduction</a:t>
            </a:r>
            <a:endParaRPr lang="zh-CN" altLang="en-US" sz="24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17" y="1651000"/>
            <a:ext cx="3707783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7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Impacts of winter sport tourism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CA" dirty="0" err="1" smtClean="0"/>
              <a:t>hree</a:t>
            </a:r>
            <a:r>
              <a:rPr lang="en-CA" dirty="0" smtClean="0"/>
              <a:t> </a:t>
            </a:r>
            <a:r>
              <a:rPr lang="en-CA" dirty="0"/>
              <a:t>pillars of sustainability 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US" altLang="zh-CN" dirty="0"/>
              <a:t>T</a:t>
            </a:r>
            <a:r>
              <a:rPr lang="en-CA" dirty="0" smtClean="0"/>
              <a:t>he </a:t>
            </a:r>
            <a:r>
              <a:rPr lang="en-CA" dirty="0"/>
              <a:t>economy, the environment and </a:t>
            </a:r>
            <a:r>
              <a:rPr lang="en-CA" dirty="0" smtClean="0"/>
              <a:t>society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dirty="0"/>
              <a:t>Positive and negative impacts of winter sport tourism</a:t>
            </a:r>
          </a:p>
        </p:txBody>
      </p:sp>
    </p:spTree>
    <p:extLst>
      <p:ext uri="{BB962C8B-B14F-4D97-AF65-F5344CB8AC3E}">
        <p14:creationId xmlns:p14="http://schemas.microsoft.com/office/powerpoint/2010/main" val="119103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1139219"/>
            <a:ext cx="7773338" cy="1108682"/>
          </a:xfrm>
        </p:spPr>
        <p:txBody>
          <a:bodyPr>
            <a:normAutofit fontScale="90000"/>
          </a:bodyPr>
          <a:lstStyle/>
          <a:p>
            <a:r>
              <a:rPr lang="en-CA" dirty="0"/>
              <a:t>Positive and negative impacts of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CA" dirty="0" smtClean="0"/>
              <a:t>winter </a:t>
            </a:r>
            <a:r>
              <a:rPr lang="en-CA" dirty="0"/>
              <a:t>sport tourism</a:t>
            </a:r>
            <a:r>
              <a:rPr lang="en-US" dirty="0"/>
              <a:t/>
            </a:r>
            <a:br>
              <a:rPr lang="en-US" dirty="0"/>
            </a:br>
            <a:r>
              <a:rPr lang="en-CA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9264853"/>
              </p:ext>
            </p:extLst>
          </p:nvPr>
        </p:nvGraphicFramePr>
        <p:xfrm>
          <a:off x="1181098" y="2019302"/>
          <a:ext cx="7035801" cy="4203698"/>
        </p:xfrm>
        <a:graphic>
          <a:graphicData uri="http://schemas.openxmlformats.org/drawingml/2006/table">
            <a:tbl>
              <a:tblPr firstRow="1" firstCol="1" bandRow="1"/>
              <a:tblGrid>
                <a:gridCol w="3500423"/>
                <a:gridCol w="3535378"/>
              </a:tblGrid>
              <a:tr h="280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Advantages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Disadvantages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494"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Employment and income benefits, both direct and indirect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Overdependence on tourism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494"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Tax benefits to local, regional and national governments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Raises property prices beyond the reach of local young people 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494">
                <a:tc>
                  <a:txBody>
                    <a:bodyPr/>
                    <a:lstStyle/>
                    <a:p>
                      <a:pPr marL="0" marR="76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Attracts the higher-spending social groups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Leads to an increase in road traffic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246"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Health benefits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Resident hostility towards tourists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246"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Positive contribution to quality of life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Negative impact on wildlife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246"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Catalyst for positive social change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Pollution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246"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Increases local property values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Soil erosion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246"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Quality of tourism increases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Displacement through land occupancy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246"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Counteracts problems of seasonality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Heavy use of water for snow making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494"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Improved recreation facilities for local communities</a:t>
                      </a:r>
                      <a:endParaRPr lang="en-US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Creates pressures on land</a:t>
                      </a:r>
                      <a:endParaRPr lang="en-US" sz="11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01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Economic impacts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8026870" cy="3424107"/>
          </a:xfrm>
        </p:spPr>
        <p:txBody>
          <a:bodyPr/>
          <a:lstStyle/>
          <a:p>
            <a:r>
              <a:rPr lang="en-US" altLang="zh-CN" dirty="0" smtClean="0"/>
              <a:t>F</a:t>
            </a:r>
            <a:r>
              <a:rPr lang="en-CA" dirty="0" smtClean="0"/>
              <a:t>our </a:t>
            </a:r>
            <a:r>
              <a:rPr lang="en-CA" dirty="0"/>
              <a:t>factors have contributed to both the emphasis on economic impact analysis</a:t>
            </a:r>
            <a:endParaRPr lang="zh-CN" altLang="en-US" dirty="0" smtClean="0"/>
          </a:p>
          <a:p>
            <a:r>
              <a:rPr lang="en-US" altLang="zh-CN" dirty="0" smtClean="0"/>
              <a:t>L</a:t>
            </a:r>
            <a:r>
              <a:rPr lang="en-CA" dirty="0" err="1" smtClean="0"/>
              <a:t>ure</a:t>
            </a:r>
            <a:r>
              <a:rPr lang="en-CA" dirty="0" smtClean="0"/>
              <a:t> </a:t>
            </a:r>
            <a:r>
              <a:rPr lang="en-CA" dirty="0"/>
              <a:t>strong foreign currency, and </a:t>
            </a:r>
            <a:r>
              <a:rPr lang="en-CA" dirty="0" smtClean="0"/>
              <a:t>spur </a:t>
            </a:r>
            <a:r>
              <a:rPr lang="en-CA" dirty="0"/>
              <a:t>economic </a:t>
            </a:r>
            <a:r>
              <a:rPr lang="en-CA" dirty="0" smtClean="0"/>
              <a:t>g</a:t>
            </a:r>
            <a:r>
              <a:rPr lang="en-US" altLang="zh-CN" dirty="0" smtClean="0"/>
              <a:t>row</a:t>
            </a:r>
            <a:endParaRPr lang="zh-CN" altLang="en-US" dirty="0" smtClean="0"/>
          </a:p>
          <a:p>
            <a:r>
              <a:rPr lang="en-US" altLang="zh-CN" dirty="0" smtClean="0"/>
              <a:t>Increasing</a:t>
            </a:r>
            <a:r>
              <a:rPr lang="zh-CN" altLang="en-US" dirty="0" smtClean="0"/>
              <a:t> </a:t>
            </a:r>
            <a:r>
              <a:rPr lang="en-CA" dirty="0" smtClean="0"/>
              <a:t>economic </a:t>
            </a:r>
            <a:r>
              <a:rPr lang="en-CA" dirty="0"/>
              <a:t>impact studies </a:t>
            </a:r>
            <a:r>
              <a:rPr lang="en-US" altLang="zh-CN" dirty="0" smtClean="0"/>
              <a:t>g</a:t>
            </a:r>
            <a:r>
              <a:rPr lang="en-CA" dirty="0" err="1" smtClean="0"/>
              <a:t>rowth</a:t>
            </a:r>
            <a:endParaRPr lang="zh-CN" altLang="en-US" dirty="0" smtClean="0"/>
          </a:p>
          <a:p>
            <a:r>
              <a:rPr lang="en-US" altLang="zh-CN" dirty="0"/>
              <a:t>A</a:t>
            </a:r>
            <a:r>
              <a:rPr lang="en-CA" dirty="0" smtClean="0"/>
              <a:t> </a:t>
            </a:r>
            <a:r>
              <a:rPr lang="en-CA" dirty="0"/>
              <a:t>negative impact on revenues from warmer </a:t>
            </a:r>
            <a:r>
              <a:rPr lang="en-CA" dirty="0" smtClean="0"/>
              <a:t>winters</a:t>
            </a:r>
            <a:endParaRPr lang="zh-CN" alt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9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 projections of national employment difference,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CA" dirty="0" smtClean="0"/>
              <a:t>good </a:t>
            </a:r>
            <a:r>
              <a:rPr lang="en-CA" dirty="0"/>
              <a:t>snow years vs. bad snow years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0200650"/>
              </p:ext>
            </p:extLst>
          </p:nvPr>
        </p:nvGraphicFramePr>
        <p:xfrm>
          <a:off x="990600" y="2324100"/>
          <a:ext cx="7468071" cy="3187699"/>
        </p:xfrm>
        <a:graphic>
          <a:graphicData uri="http://schemas.openxmlformats.org/drawingml/2006/table">
            <a:tbl>
              <a:tblPr firstRow="1" firstCol="1" bandRow="1"/>
              <a:tblGrid>
                <a:gridCol w="910419"/>
                <a:gridCol w="1067286"/>
                <a:gridCol w="1464586"/>
                <a:gridCol w="1172109"/>
                <a:gridCol w="1681562"/>
                <a:gridCol w="1172109"/>
              </a:tblGrid>
              <a:tr h="968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　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　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With Replacement Consumer Spending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Without Replacement Consumer Spending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88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　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2010 Employment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Employment Difference (# of jobs)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Percent Change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Employment Difference (# of jobs)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Percent Change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0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Direct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125,300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-16,455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-13%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-16,455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-13%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0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Indirect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31,400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-3,775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-12%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-3,775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-12%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0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Induced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55,200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7,265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13%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-6,600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-12%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0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Total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211,900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-12,965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-6%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-26,830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-13%</a:t>
                      </a:r>
                      <a:endParaRPr lang="en-US" sz="1050" kern="1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24635" y="5885934"/>
            <a:ext cx="4098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 charset="0"/>
                <a:ea typeface="宋体" charset="0"/>
              </a:rPr>
              <a:t>Source: Courtesy of NRDC, 2012, p. 15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projections of difference in national economic value added, good snow years vs. bad snow years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47118"/>
              </p:ext>
            </p:extLst>
          </p:nvPr>
        </p:nvGraphicFramePr>
        <p:xfrm>
          <a:off x="1028700" y="2214697"/>
          <a:ext cx="7429970" cy="3563801"/>
        </p:xfrm>
        <a:graphic>
          <a:graphicData uri="http://schemas.openxmlformats.org/drawingml/2006/table">
            <a:tbl>
              <a:tblPr firstRow="1" firstCol="1" bandRow="1"/>
              <a:tblGrid>
                <a:gridCol w="905774"/>
                <a:gridCol w="1551192"/>
                <a:gridCol w="1550463"/>
                <a:gridCol w="901398"/>
                <a:gridCol w="1683193"/>
                <a:gridCol w="837950"/>
              </a:tblGrid>
              <a:tr h="7547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　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　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With Replacement Consumer Spending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Without Replacement Consumer Spending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51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　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2010 Value Added ($billions)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Difference in Value Added ($ millions)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Percent Change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Difference in Value Added ($ millions)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Percent Change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9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Direct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$4.90 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$(797)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-16%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$(797)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-16%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9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Indirect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$2.90 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$(447)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-15%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$(447)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-15%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9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Induced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$4.40 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$434 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10%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$(690)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-16%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9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Total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$12.20 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$(810)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-7%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$1,934 </a:t>
                      </a:r>
                      <a:endParaRPr lang="en-US" sz="105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-16%</a:t>
                      </a:r>
                      <a:endParaRPr lang="en-US" sz="1050" kern="1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1" y="6101834"/>
            <a:ext cx="4098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 charset="0"/>
                <a:ea typeface="宋体" charset="0"/>
              </a:rPr>
              <a:t>Source: Courtesy of NRDC, 2012, p. 15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5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impacts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912570" cy="3779707"/>
          </a:xfrm>
        </p:spPr>
        <p:txBody>
          <a:bodyPr>
            <a:normAutofit/>
          </a:bodyPr>
          <a:lstStyle/>
          <a:p>
            <a:r>
              <a:rPr lang="en-US" altLang="zh-CN" dirty="0"/>
              <a:t>C</a:t>
            </a:r>
            <a:r>
              <a:rPr lang="en-CA" dirty="0" err="1" smtClean="0"/>
              <a:t>oncerned</a:t>
            </a:r>
            <a:r>
              <a:rPr lang="en-CA" dirty="0" smtClean="0"/>
              <a:t> </a:t>
            </a:r>
            <a:r>
              <a:rPr lang="en-CA" dirty="0"/>
              <a:t>with the tourist, the host, and tourist-host </a:t>
            </a:r>
            <a:r>
              <a:rPr lang="en-CA" dirty="0" smtClean="0"/>
              <a:t>interrelationships</a:t>
            </a:r>
            <a:endParaRPr lang="zh-CN" altLang="en-US" dirty="0" smtClean="0"/>
          </a:p>
          <a:p>
            <a:r>
              <a:rPr lang="en-US" altLang="zh-CN" dirty="0"/>
              <a:t>A</a:t>
            </a:r>
            <a:r>
              <a:rPr lang="en-CA" dirty="0" smtClean="0"/>
              <a:t> </a:t>
            </a:r>
            <a:r>
              <a:rPr lang="en-CA" dirty="0"/>
              <a:t>few theoretical </a:t>
            </a:r>
            <a:r>
              <a:rPr lang="en-CA" dirty="0" smtClean="0"/>
              <a:t>frameworks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CA" dirty="0"/>
              <a:t>a negative </a:t>
            </a:r>
            <a:r>
              <a:rPr lang="en-CA" dirty="0" smtClean="0"/>
              <a:t>light</a:t>
            </a:r>
            <a:r>
              <a:rPr lang="en-US" altLang="zh-CN" dirty="0" smtClean="0"/>
              <a:t>)</a:t>
            </a:r>
            <a:endParaRPr lang="zh-CN" altLang="en-US" dirty="0" smtClean="0"/>
          </a:p>
          <a:p>
            <a:r>
              <a:rPr lang="en-US" altLang="zh-CN" dirty="0"/>
              <a:t>A</a:t>
            </a:r>
            <a:r>
              <a:rPr lang="en-CA" dirty="0" err="1" smtClean="0"/>
              <a:t>rguments</a:t>
            </a:r>
            <a:r>
              <a:rPr lang="en-CA" dirty="0" smtClean="0"/>
              <a:t> </a:t>
            </a:r>
            <a:r>
              <a:rPr lang="en-CA" dirty="0" smtClean="0"/>
              <a:t>opposing </a:t>
            </a:r>
            <a:r>
              <a:rPr lang="en-CA" dirty="0"/>
              <a:t>winter sport </a:t>
            </a:r>
            <a:r>
              <a:rPr lang="en-CA" dirty="0" smtClean="0"/>
              <a:t>tourism</a:t>
            </a:r>
            <a:r>
              <a:rPr lang="zh-CN" altLang="en-US" dirty="0" smtClean="0"/>
              <a:t> </a:t>
            </a:r>
          </a:p>
          <a:p>
            <a:r>
              <a:rPr lang="en-US" altLang="zh-CN" dirty="0"/>
              <a:t>F</a:t>
            </a:r>
            <a:r>
              <a:rPr lang="en-CA" dirty="0" err="1" smtClean="0"/>
              <a:t>ind</a:t>
            </a:r>
            <a:r>
              <a:rPr lang="en-CA" dirty="0" smtClean="0"/>
              <a:t> </a:t>
            </a:r>
            <a:r>
              <a:rPr lang="en-CA" dirty="0"/>
              <a:t>solutions to social problems</a:t>
            </a:r>
            <a:endParaRPr lang="zh-CN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315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84</TotalTime>
  <Words>710</Words>
  <Application>Microsoft Macintosh PowerPoint</Application>
  <PresentationFormat>On-screen Show (4:3)</PresentationFormat>
  <Paragraphs>157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Droplet</vt:lpstr>
      <vt:lpstr>Chapter 10 The Economic, Social and Environmental  Impacts of Winter Sport Tourism    </vt:lpstr>
      <vt:lpstr>Topic Covered</vt:lpstr>
      <vt:lpstr>Spotlight - Dave Butler: A heli of a job  </vt:lpstr>
      <vt:lpstr>Impacts of winter sport tourism </vt:lpstr>
      <vt:lpstr>Positive and negative impacts of  winter sport tourism   </vt:lpstr>
      <vt:lpstr>Economic impacts </vt:lpstr>
      <vt:lpstr>Model projections of national employment difference,  good snow years vs. bad snow years </vt:lpstr>
      <vt:lpstr>Model projections of difference in national economic value added, good snow years vs. bad snow years </vt:lpstr>
      <vt:lpstr>Social impacts </vt:lpstr>
      <vt:lpstr>Doxey’s Index of Irritation </vt:lpstr>
      <vt:lpstr>Host attitudinal/behavioral responses to tourist activity </vt:lpstr>
      <vt:lpstr>Profile  Keeping Whistler wild  </vt:lpstr>
      <vt:lpstr>Environmental impacts  </vt:lpstr>
      <vt:lpstr>The impact of climate change on winter sport tourism </vt:lpstr>
      <vt:lpstr>Case study  Recycling snow ‘Down Under’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 The Role of Events for  Winter Sport Tourism  </dc:title>
  <dc:creator>LI, JING</dc:creator>
  <cp:lastModifiedBy>Simon Hudson</cp:lastModifiedBy>
  <cp:revision>16</cp:revision>
  <dcterms:created xsi:type="dcterms:W3CDTF">2015-11-17T23:00:30Z</dcterms:created>
  <dcterms:modified xsi:type="dcterms:W3CDTF">2015-11-22T22:37:20Z</dcterms:modified>
</cp:coreProperties>
</file>